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8"/>
  </p:notesMasterIdLst>
  <p:sldIdLst>
    <p:sldId id="257" r:id="rId2"/>
    <p:sldId id="279" r:id="rId3"/>
    <p:sldId id="258" r:id="rId4"/>
    <p:sldId id="284" r:id="rId5"/>
    <p:sldId id="286" r:id="rId6"/>
    <p:sldId id="285" r:id="rId7"/>
    <p:sldId id="283" r:id="rId8"/>
    <p:sldId id="282" r:id="rId9"/>
    <p:sldId id="281" r:id="rId10"/>
    <p:sldId id="280" r:id="rId11"/>
    <p:sldId id="274" r:id="rId12"/>
    <p:sldId id="276" r:id="rId13"/>
    <p:sldId id="277" r:id="rId14"/>
    <p:sldId id="272" r:id="rId15"/>
    <p:sldId id="273" r:id="rId16"/>
    <p:sldId id="278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132C"/>
    <a:srgbClr val="2328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62F290A-FAF3-421D-B5D1-F43E8A373142}">
  <a:tblStyle styleId="{C62F290A-FAF3-421D-B5D1-F43E8A37314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8ED"/>
          </a:solidFill>
        </a:fill>
      </a:tcStyle>
    </a:wholeTbl>
    <a:band1H>
      <a:tcTxStyle/>
      <a:tcStyle>
        <a:tcBdr/>
        <a:fill>
          <a:solidFill>
            <a:srgbClr val="CACDD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DD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17428C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17428C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17428C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17428C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5748" autoAdjust="0"/>
    <p:restoredTop sz="94660"/>
  </p:normalViewPr>
  <p:slideViewPr>
    <p:cSldViewPr snapToGrid="0">
      <p:cViewPr>
        <p:scale>
          <a:sx n="125" d="100"/>
          <a:sy n="125" d="100"/>
        </p:scale>
        <p:origin x="-480" y="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26" Type="http://schemas.openxmlformats.org/officeDocument/2006/relationships/customXml" Target="../customXml/item3.xml"/><Relationship Id="rId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7" Type="http://schemas.openxmlformats.org/officeDocument/2006/relationships/slide" Target="slides/slide6.xml"/><Relationship Id="rId25" Type="http://schemas.openxmlformats.org/officeDocument/2006/relationships/customXml" Target="../customXml/item2.xml"/><Relationship Id="rId20" Type="http://schemas.openxmlformats.org/officeDocument/2006/relationships/presProps" Target="presProps.xml"/><Relationship Id="rId16" Type="http://schemas.openxmlformats.org/officeDocument/2006/relationships/slide" Target="slides/slide15.xml"/><Relationship Id="rId2" Type="http://schemas.openxmlformats.org/officeDocument/2006/relationships/slide" Target="slides/slide1.xml"/><Relationship Id="rId11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4" Type="http://schemas.openxmlformats.org/officeDocument/2006/relationships/customXml" Target="../customXml/item1.xml"/><Relationship Id="rId23" Type="http://schemas.openxmlformats.org/officeDocument/2006/relationships/tableStyles" Target="tableStyles.xml"/><Relationship Id="rId15" Type="http://schemas.openxmlformats.org/officeDocument/2006/relationships/slide" Target="slides/slide14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22" Type="http://schemas.openxmlformats.org/officeDocument/2006/relationships/theme" Target="theme/theme1.xml"/><Relationship Id="rId14" Type="http://schemas.openxmlformats.org/officeDocument/2006/relationships/slide" Target="slides/slide13.xml"/><Relationship Id="rId4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53881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27fa25917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027fa25917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e6113457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9e6113457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027fa2591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027fa2591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027fa2591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027fa2591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027fa2591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027fa2591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027fa2591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027fa2591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8e6c83523f_0_1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8e6c83523f_0_1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2C55BD2-FBEE-2B43-BCA3-95F743A4C7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27fa25917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027fa25917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027fa25917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027fa25917_0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e6113457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9e6113457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e6113457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9e6113457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e6113457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9e6113457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e6113457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9e6113457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e6113457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9e6113457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e6113457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9e6113457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595308" y="48217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567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6900794" y="48976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000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" name="Google Shape;7;p1"/>
          <p:cNvCxnSpPr/>
          <p:nvPr/>
        </p:nvCxnSpPr>
        <p:spPr>
          <a:xfrm>
            <a:off x="719925" y="-8000"/>
            <a:ext cx="8100" cy="48795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" name="Google Shape;8;p1"/>
          <p:cNvCxnSpPr/>
          <p:nvPr/>
        </p:nvCxnSpPr>
        <p:spPr>
          <a:xfrm>
            <a:off x="8419950" y="-8000"/>
            <a:ext cx="8100" cy="48795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" name="Google Shape;9;p1"/>
          <p:cNvCxnSpPr/>
          <p:nvPr/>
        </p:nvCxnSpPr>
        <p:spPr>
          <a:xfrm rot="10800000" flipH="1">
            <a:off x="-8000" y="1178475"/>
            <a:ext cx="9175200" cy="54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" name="Google Shape;10;p1"/>
          <p:cNvCxnSpPr/>
          <p:nvPr/>
        </p:nvCxnSpPr>
        <p:spPr>
          <a:xfrm rot="10800000" flipH="1">
            <a:off x="-15600" y="4860825"/>
            <a:ext cx="9175200" cy="54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" name="Google Shape;11;p1"/>
          <p:cNvSpPr/>
          <p:nvPr/>
        </p:nvSpPr>
        <p:spPr>
          <a:xfrm>
            <a:off x="-15600" y="4856100"/>
            <a:ext cx="9175200" cy="3321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75" r:id="rId4"/>
    <p:sldLayoutId id="214748367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ase-ifood-aula-deploy.herokuapp.com/https://case-ifood-aula-deploy.herokuapp.com/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ase-ifood-aula-deploy.herokuapp.com/https://case-ifood-aula-deploy.herokuapp.com/" TargetMode="External"/><Relationship Id="rId4" Type="http://schemas.openxmlformats.org/officeDocument/2006/relationships/image" Target="../media/image23.png"/><Relationship Id="rId5" Type="http://schemas.openxmlformats.org/officeDocument/2006/relationships/hyperlink" Target="http://analisador-estoque-streamlit.herokuapp.com/" TargetMode="External"/><Relationship Id="rId6" Type="http://schemas.openxmlformats.org/officeDocument/2006/relationships/image" Target="../media/image24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20" y="1072414"/>
            <a:ext cx="2046785" cy="239948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" y="1376690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rgbClr val="626E73"/>
                </a:solidFill>
                <a:latin typeface="Gotham HTF Light"/>
                <a:cs typeface="Gotham HTF Medium"/>
              </a:rPr>
              <a:t>AUTOMATED</a:t>
            </a:r>
            <a:r>
              <a:rPr lang="en-US" sz="3500" dirty="0" smtClean="0">
                <a:solidFill>
                  <a:srgbClr val="FF0000"/>
                </a:solidFill>
                <a:latin typeface="Gotham HTF Light"/>
                <a:cs typeface="Gotham HTF Medium"/>
              </a:rPr>
              <a:t> </a:t>
            </a:r>
          </a:p>
          <a:p>
            <a:pPr algn="ctr"/>
            <a:r>
              <a:rPr lang="en-US" sz="3500" dirty="0" smtClean="0">
                <a:solidFill>
                  <a:srgbClr val="FF0000"/>
                </a:solidFill>
                <a:latin typeface="Gotham HTF Light"/>
                <a:cs typeface="Gotham HTF Medium"/>
              </a:rPr>
              <a:t>MACHINE LEARNING</a:t>
            </a:r>
          </a:p>
          <a:p>
            <a:pPr algn="ctr"/>
            <a:r>
              <a:rPr lang="en-US" sz="3500" dirty="0" smtClean="0">
                <a:solidFill>
                  <a:srgbClr val="FF0000"/>
                </a:solidFill>
                <a:latin typeface="Gotham HTF Light"/>
                <a:cs typeface="Gotham HTF Medium"/>
              </a:rPr>
              <a:t>&amp; </a:t>
            </a:r>
          </a:p>
          <a:p>
            <a:pPr algn="ctr"/>
            <a:r>
              <a:rPr lang="en-US" sz="3500" dirty="0" smtClean="0">
                <a:solidFill>
                  <a:srgbClr val="626E73"/>
                </a:solidFill>
                <a:latin typeface="Gotham HTF Light"/>
                <a:cs typeface="Gotham HTF Medium"/>
              </a:rPr>
              <a:t>MOBILE </a:t>
            </a:r>
            <a:r>
              <a:rPr lang="en-US" sz="3500" dirty="0">
                <a:solidFill>
                  <a:srgbClr val="626E73"/>
                </a:solidFill>
                <a:latin typeface="Gotham HTF Light"/>
                <a:cs typeface="Gotham HTF Medium"/>
              </a:rPr>
              <a:t>DEPLOY</a:t>
            </a:r>
          </a:p>
        </p:txBody>
      </p:sp>
      <p:pic>
        <p:nvPicPr>
          <p:cNvPr id="4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645" y="238764"/>
            <a:ext cx="1142607" cy="3070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2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/>
          <p:nvPr/>
        </p:nvSpPr>
        <p:spPr>
          <a:xfrm>
            <a:off x="401800" y="247575"/>
            <a:ext cx="7922700" cy="44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Agenda:</a:t>
            </a:r>
            <a:endParaRPr sz="1600" dirty="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ajdhani"/>
              <a:buAutoNum type="arabicPeriod"/>
            </a:pPr>
            <a:r>
              <a:rPr lang="x-none" sz="2200" b="1" dirty="0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Análise de Propensão à Compra</a:t>
            </a:r>
            <a:endParaRPr sz="2200" b="1" dirty="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ajdhani"/>
              <a:buAutoNum type="arabicPeriod"/>
            </a:pPr>
            <a:r>
              <a:rPr lang="x-none" sz="2200" b="1" dirty="0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Análise Exploratória de Dados ( EDA )</a:t>
            </a:r>
            <a:endParaRPr sz="2200" b="1" dirty="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ajdhani"/>
              <a:buAutoNum type="arabicPeriod"/>
            </a:pPr>
            <a:r>
              <a:rPr lang="en-US" sz="2200" b="1" dirty="0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M</a:t>
            </a:r>
            <a:r>
              <a:rPr lang="x-none" sz="2200" b="1" dirty="0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achine Learning</a:t>
            </a:r>
            <a:endParaRPr sz="2200" b="1" dirty="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ajdhani"/>
              <a:buAutoNum type="arabicPeriod"/>
            </a:pPr>
            <a:r>
              <a:rPr lang="en-US" sz="2200" b="1" dirty="0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W</a:t>
            </a:r>
            <a:r>
              <a:rPr lang="es" sz="2200" b="1" dirty="0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ebapp Deployment</a:t>
            </a:r>
          </a:p>
          <a:p>
            <a:pPr marL="45720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ajdhani"/>
              <a:buAutoNum type="arabicPeriod"/>
            </a:pPr>
            <a:r>
              <a:rPr lang="es" sz="2200" b="1" dirty="0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Webapp via Mobile</a:t>
            </a:r>
            <a:endParaRPr sz="2200" b="1" dirty="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3093990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4"/>
          <p:cNvSpPr txBox="1"/>
          <p:nvPr/>
        </p:nvSpPr>
        <p:spPr>
          <a:xfrm>
            <a:off x="325600" y="68250"/>
            <a:ext cx="79227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 dirty="0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1. PROPENSÃO À COMPRA | CASE IFOOD</a:t>
            </a:r>
            <a:endParaRPr sz="2200" b="1" dirty="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829" name="Google Shape;829;p44"/>
          <p:cNvCxnSpPr/>
          <p:nvPr/>
        </p:nvCxnSpPr>
        <p:spPr>
          <a:xfrm rot="10800000" flipH="1">
            <a:off x="193375" y="615175"/>
            <a:ext cx="8804400" cy="3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" name="Rectangle 1"/>
          <p:cNvSpPr/>
          <p:nvPr/>
        </p:nvSpPr>
        <p:spPr>
          <a:xfrm>
            <a:off x="728759" y="1335297"/>
            <a:ext cx="8091347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partir</a:t>
            </a:r>
            <a:r>
              <a:rPr lang="en-US" dirty="0" smtClean="0"/>
              <a:t> de um </a:t>
            </a:r>
            <a:r>
              <a:rPr lang="en-US" dirty="0" err="1" smtClean="0"/>
              <a:t>conjunto</a:t>
            </a:r>
            <a:r>
              <a:rPr lang="en-US" dirty="0" smtClean="0"/>
              <a:t> </a:t>
            </a:r>
            <a:r>
              <a:rPr lang="en-US" dirty="0"/>
              <a:t>de dados </a:t>
            </a:r>
            <a:r>
              <a:rPr lang="en-US" dirty="0" smtClean="0"/>
              <a:t>(</a:t>
            </a:r>
            <a:r>
              <a:rPr lang="en-US" dirty="0" err="1" smtClean="0"/>
              <a:t>amostras</a:t>
            </a:r>
            <a:r>
              <a:rPr lang="en-US" dirty="0" smtClean="0"/>
              <a:t>) </a:t>
            </a:r>
            <a:r>
              <a:rPr lang="en-US" dirty="0" err="1" smtClean="0"/>
              <a:t>contendo</a:t>
            </a:r>
            <a:r>
              <a:rPr lang="en-US" dirty="0" smtClean="0"/>
              <a:t> meta-dados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clientes</a:t>
            </a:r>
            <a:r>
              <a:rPr lang="en-US" dirty="0" smtClean="0"/>
              <a:t> </a:t>
            </a:r>
            <a:r>
              <a:rPr lang="en-US" dirty="0"/>
              <a:t>e </a:t>
            </a:r>
            <a:r>
              <a:rPr lang="en-US" dirty="0" err="1" smtClean="0"/>
              <a:t>suas</a:t>
            </a:r>
            <a:r>
              <a:rPr lang="en-US" dirty="0" smtClean="0"/>
              <a:t> </a:t>
            </a:r>
            <a:r>
              <a:rPr lang="en-US" dirty="0" err="1"/>
              <a:t>interações</a:t>
            </a:r>
            <a:r>
              <a:rPr lang="en-US" dirty="0"/>
              <a:t> </a:t>
            </a:r>
            <a:r>
              <a:rPr lang="en-US" dirty="0" smtClean="0"/>
              <a:t>com as </a:t>
            </a:r>
            <a:r>
              <a:rPr lang="en-US" dirty="0" err="1" smtClean="0"/>
              <a:t>campanhas</a:t>
            </a:r>
            <a:r>
              <a:rPr lang="en-US" dirty="0" smtClean="0"/>
              <a:t> </a:t>
            </a:r>
            <a:r>
              <a:rPr lang="en-US" dirty="0" err="1" smtClean="0"/>
              <a:t>iFood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possível</a:t>
            </a:r>
            <a:r>
              <a:rPr lang="en-US" dirty="0" smtClean="0"/>
              <a:t>: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r>
              <a:rPr lang="en-US" dirty="0" err="1"/>
              <a:t>E</a:t>
            </a:r>
            <a:r>
              <a:rPr lang="en-US" dirty="0" err="1" smtClean="0"/>
              <a:t>ncontrar</a:t>
            </a:r>
            <a:r>
              <a:rPr lang="en-US" dirty="0" smtClean="0"/>
              <a:t> </a:t>
            </a:r>
            <a:r>
              <a:rPr lang="en-US" dirty="0" err="1"/>
              <a:t>oportunidades</a:t>
            </a:r>
            <a:r>
              <a:rPr lang="en-US" dirty="0"/>
              <a:t> de </a:t>
            </a:r>
            <a:r>
              <a:rPr lang="en-US" dirty="0" err="1" smtClean="0"/>
              <a:t>negócios</a:t>
            </a:r>
            <a:r>
              <a:rPr lang="en-US" dirty="0" smtClean="0"/>
              <a:t> e insights </a:t>
            </a:r>
            <a:r>
              <a:rPr lang="en-US" dirty="0" err="1" smtClean="0"/>
              <a:t>através</a:t>
            </a:r>
            <a:r>
              <a:rPr lang="en-US" dirty="0" smtClean="0"/>
              <a:t> da </a:t>
            </a:r>
            <a:r>
              <a:rPr lang="en-US" dirty="0" err="1" smtClean="0"/>
              <a:t>aplicação</a:t>
            </a:r>
            <a:r>
              <a:rPr lang="en-US" dirty="0" smtClean="0"/>
              <a:t> de técnicas de </a:t>
            </a:r>
            <a:r>
              <a:rPr lang="en-US" dirty="0" err="1" smtClean="0"/>
              <a:t>análise</a:t>
            </a:r>
            <a:r>
              <a:rPr lang="en-US" dirty="0" smtClean="0"/>
              <a:t> de dados.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lvl="1"/>
            <a:endParaRPr lang="en-US" dirty="0"/>
          </a:p>
          <a:p>
            <a:pPr marL="342900" lvl="1" indent="-342900">
              <a:buFont typeface="+mj-lt"/>
              <a:buAutoNum type="arabicPeriod"/>
            </a:pPr>
            <a:r>
              <a:rPr lang="en-US" dirty="0" err="1" smtClean="0"/>
              <a:t>Desenvolver</a:t>
            </a:r>
            <a:r>
              <a:rPr lang="en-US" dirty="0" smtClean="0"/>
              <a:t> </a:t>
            </a:r>
            <a:r>
              <a:rPr lang="en-US" dirty="0" err="1" smtClean="0"/>
              <a:t>algortimos</a:t>
            </a:r>
            <a:r>
              <a:rPr lang="en-US" dirty="0" smtClean="0"/>
              <a:t> de machine learning para </a:t>
            </a:r>
            <a:r>
              <a:rPr lang="en-US" dirty="0" err="1" smtClean="0"/>
              <a:t>calcular</a:t>
            </a:r>
            <a:r>
              <a:rPr lang="en-US" dirty="0" smtClean="0"/>
              <a:t> a </a:t>
            </a:r>
            <a:r>
              <a:rPr lang="en-US" dirty="0" err="1" smtClean="0"/>
              <a:t>probabilidade</a:t>
            </a:r>
            <a:r>
              <a:rPr lang="en-US" dirty="0" smtClean="0"/>
              <a:t> / </a:t>
            </a:r>
            <a:r>
              <a:rPr lang="en-US" dirty="0" err="1" smtClean="0"/>
              <a:t>propensão</a:t>
            </a:r>
            <a:r>
              <a:rPr lang="en-US" dirty="0" smtClean="0"/>
              <a:t> de um </a:t>
            </a:r>
            <a:r>
              <a:rPr lang="en-US" dirty="0" err="1" smtClean="0"/>
              <a:t>cliente</a:t>
            </a:r>
            <a:r>
              <a:rPr lang="en-US" dirty="0" smtClean="0"/>
              <a:t> converter / </a:t>
            </a:r>
            <a:r>
              <a:rPr lang="en-US" dirty="0" err="1" smtClean="0"/>
              <a:t>comprar</a:t>
            </a:r>
            <a:r>
              <a:rPr lang="en-US" dirty="0" smtClean="0"/>
              <a:t> um </a:t>
            </a:r>
            <a:r>
              <a:rPr lang="en-US" dirty="0" err="1" smtClean="0"/>
              <a:t>produto</a:t>
            </a:r>
            <a:r>
              <a:rPr lang="en-US" dirty="0" smtClean="0"/>
              <a:t>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determinada</a:t>
            </a:r>
            <a:r>
              <a:rPr lang="en-US" dirty="0" smtClean="0"/>
              <a:t> </a:t>
            </a:r>
            <a:r>
              <a:rPr lang="en-US" dirty="0" err="1" smtClean="0"/>
              <a:t>campanha</a:t>
            </a:r>
            <a:r>
              <a:rPr lang="en-US" dirty="0" smtClean="0"/>
              <a:t>.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 smtClean="0"/>
          </a:p>
          <a:p>
            <a:pPr lvl="1"/>
            <a:endParaRPr lang="en-US" dirty="0"/>
          </a:p>
          <a:p>
            <a:pPr marL="342900" lvl="1" indent="-342900">
              <a:buFont typeface="+mj-lt"/>
              <a:buAutoNum type="arabicPeriod"/>
            </a:pPr>
            <a:r>
              <a:rPr lang="en-US" dirty="0" err="1" smtClean="0"/>
              <a:t>Listar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top “x” </a:t>
            </a:r>
            <a:r>
              <a:rPr lang="en-US" dirty="0" err="1" smtClean="0"/>
              <a:t>clientes</a:t>
            </a:r>
            <a:r>
              <a:rPr lang="en-US" dirty="0" smtClean="0"/>
              <a:t> com </a:t>
            </a:r>
            <a:r>
              <a:rPr lang="en-US" dirty="0" err="1" smtClean="0"/>
              <a:t>maior</a:t>
            </a:r>
            <a:r>
              <a:rPr lang="en-US" dirty="0" smtClean="0"/>
              <a:t> </a:t>
            </a:r>
            <a:r>
              <a:rPr lang="en-US" dirty="0" err="1" smtClean="0"/>
              <a:t>propensão</a:t>
            </a:r>
            <a:r>
              <a:rPr lang="en-US" dirty="0" smtClean="0"/>
              <a:t> para </a:t>
            </a:r>
            <a:r>
              <a:rPr lang="en-US" dirty="0" err="1" smtClean="0"/>
              <a:t>serem</a:t>
            </a:r>
            <a:r>
              <a:rPr lang="en-US" dirty="0" smtClean="0"/>
              <a:t> </a:t>
            </a:r>
            <a:r>
              <a:rPr lang="en-US" dirty="0" err="1" smtClean="0"/>
              <a:t>impactados</a:t>
            </a:r>
            <a:r>
              <a:rPr lang="en-US" dirty="0" smtClean="0"/>
              <a:t> </a:t>
            </a:r>
            <a:r>
              <a:rPr lang="en-US" dirty="0" err="1" smtClean="0"/>
              <a:t>pela</a:t>
            </a:r>
            <a:r>
              <a:rPr lang="en-US" dirty="0" smtClean="0"/>
              <a:t> </a:t>
            </a:r>
            <a:r>
              <a:rPr lang="en-US" dirty="0" err="1" smtClean="0"/>
              <a:t>campanha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734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4"/>
          <p:cNvSpPr txBox="1"/>
          <p:nvPr/>
        </p:nvSpPr>
        <p:spPr>
          <a:xfrm>
            <a:off x="312836" y="-57438"/>
            <a:ext cx="7922700" cy="1054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 dirty="0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2. </a:t>
            </a:r>
            <a:r>
              <a:rPr lang="x-none" sz="2200" b="1" dirty="0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EDA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2200" b="1" dirty="0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3. MACHINE LEARNING</a:t>
            </a:r>
            <a:endParaRPr sz="2200" b="1" dirty="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829" name="Google Shape;829;p44"/>
          <p:cNvCxnSpPr/>
          <p:nvPr/>
        </p:nvCxnSpPr>
        <p:spPr>
          <a:xfrm rot="10800000" flipH="1">
            <a:off x="193375" y="838545"/>
            <a:ext cx="8804400" cy="3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105" y="1650166"/>
            <a:ext cx="3339595" cy="14835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1732" y="423097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colab.research.google.com</a:t>
            </a:r>
            <a:r>
              <a:rPr lang="en-US" dirty="0"/>
              <a:t>/drive/1kyYw04zGdEQUWFG3VRsH-omlV_rHS1OJ</a:t>
            </a:r>
          </a:p>
        </p:txBody>
      </p:sp>
    </p:spTree>
    <p:extLst>
      <p:ext uri="{BB962C8B-B14F-4D97-AF65-F5344CB8AC3E}">
        <p14:creationId xmlns:p14="http://schemas.microsoft.com/office/powerpoint/2010/main" val="2564233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4"/>
          <p:cNvSpPr txBox="1"/>
          <p:nvPr/>
        </p:nvSpPr>
        <p:spPr>
          <a:xfrm>
            <a:off x="325600" y="36339"/>
            <a:ext cx="7922700" cy="589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 dirty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r>
              <a:rPr lang="es" sz="2200" b="1" dirty="0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. WEBAPP DEPLOYMENT</a:t>
            </a:r>
          </a:p>
        </p:txBody>
      </p:sp>
      <p:pic>
        <p:nvPicPr>
          <p:cNvPr id="830" name="Google Shape;830;p44" descr="Streamlit - Crunchbase Company Profile &amp; Fundi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62883" y="1798963"/>
            <a:ext cx="1990200" cy="1190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3945" y="1927828"/>
            <a:ext cx="1184535" cy="1190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829;p44"/>
          <p:cNvCxnSpPr/>
          <p:nvPr/>
        </p:nvCxnSpPr>
        <p:spPr>
          <a:xfrm rot="10800000" flipH="1">
            <a:off x="193375" y="615175"/>
            <a:ext cx="8804400" cy="3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7505" y="2016540"/>
            <a:ext cx="916353" cy="91635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2980456" y="2533461"/>
            <a:ext cx="542481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868796" y="2519941"/>
            <a:ext cx="542481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83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4"/>
          <p:cNvSpPr txBox="1"/>
          <p:nvPr/>
        </p:nvSpPr>
        <p:spPr>
          <a:xfrm>
            <a:off x="325600" y="42722"/>
            <a:ext cx="7922700" cy="518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 dirty="0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5. WEBAPP VIA MOBILE</a:t>
            </a:r>
            <a:endParaRPr sz="2200" b="1" dirty="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830" name="Google Shape;830;p44" descr="Streamlit - Crunchbase Company Profile &amp; Fundi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7231" y="2673230"/>
            <a:ext cx="772460" cy="421803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44">
            <a:hlinkClick r:id="rId5"/>
          </p:cNvPr>
          <p:cNvSpPr txBox="1"/>
          <p:nvPr/>
        </p:nvSpPr>
        <p:spPr>
          <a:xfrm>
            <a:off x="2005620" y="3283259"/>
            <a:ext cx="427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/>
              <a:t>https://share.streamlit.io/marioandrededeus/case_ifood_aula_deploy/main/deploy_streamlit_case_ifood.py</a:t>
            </a:r>
            <a:endParaRPr sz="13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6" name="Google Shape;83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5418" y="2272429"/>
            <a:ext cx="392809" cy="414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1610" y="1575698"/>
            <a:ext cx="1510402" cy="1510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829;p44"/>
          <p:cNvCxnSpPr/>
          <p:nvPr/>
        </p:nvCxnSpPr>
        <p:spPr>
          <a:xfrm rot="10800000" flipH="1">
            <a:off x="193375" y="615175"/>
            <a:ext cx="8804400" cy="3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83C"/>
        </a:solidFill>
        <a:effectLst/>
      </p:bgPr>
    </p:bg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5"/>
          <p:cNvSpPr txBox="1">
            <a:spLocks noGrp="1"/>
          </p:cNvSpPr>
          <p:nvPr>
            <p:ph type="title"/>
          </p:nvPr>
        </p:nvSpPr>
        <p:spPr>
          <a:xfrm>
            <a:off x="2615100" y="1492150"/>
            <a:ext cx="4173900" cy="828300"/>
          </a:xfrm>
          <a:prstGeom prst="rect">
            <a:avLst/>
          </a:prstGeom>
        </p:spPr>
        <p:txBody>
          <a:bodyPr spcFirstLastPara="1" wrap="square" lIns="91425" tIns="91425" rIns="180000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900" b="1">
                <a:solidFill>
                  <a:srgbClr val="FFFFFF"/>
                </a:solidFill>
              </a:rPr>
              <a:t>OBRIGADO</a:t>
            </a:r>
            <a:endParaRPr sz="2000" b="1">
              <a:solidFill>
                <a:srgbClr val="FFFFFF"/>
              </a:solidFill>
            </a:endParaRPr>
          </a:p>
        </p:txBody>
      </p:sp>
      <p:sp>
        <p:nvSpPr>
          <p:cNvPr id="844" name="Google Shape;844;p45"/>
          <p:cNvSpPr txBox="1"/>
          <p:nvPr/>
        </p:nvSpPr>
        <p:spPr>
          <a:xfrm>
            <a:off x="671975" y="4320350"/>
            <a:ext cx="433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Mario Andre de Deus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45" name="Google Shape;84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25" y="4337375"/>
            <a:ext cx="350550" cy="3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"/>
            <a:ext cx="9144000" cy="5143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2" y="209003"/>
            <a:ext cx="8699498" cy="4704328"/>
          </a:xfrm>
          <a:prstGeom prst="rect">
            <a:avLst/>
          </a:prstGeom>
        </p:spPr>
      </p:pic>
      <p:pic>
        <p:nvPicPr>
          <p:cNvPr id="16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42" y="2138710"/>
            <a:ext cx="3204916" cy="86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0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5100" y="273765"/>
            <a:ext cx="2752500" cy="2505574"/>
            <a:chOff x="576700" y="1127205"/>
            <a:chExt cx="2752500" cy="2505574"/>
          </a:xfrm>
        </p:grpSpPr>
        <p:pic>
          <p:nvPicPr>
            <p:cNvPr id="323" name="Google Shape;323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7825" y="1652955"/>
              <a:ext cx="2635276" cy="1979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29"/>
            <p:cNvSpPr txBox="1"/>
            <p:nvPr/>
          </p:nvSpPr>
          <p:spPr>
            <a:xfrm>
              <a:off x="576700" y="1127205"/>
              <a:ext cx="2752500" cy="41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700" b="1" dirty="0">
                  <a:latin typeface="Maven Pro"/>
                  <a:ea typeface="Maven Pro"/>
                  <a:cs typeface="Maven Pro"/>
                  <a:sym typeface="Maven Pro"/>
                </a:rPr>
                <a:t>MÁRIO ANDRÉ DE DEUS</a:t>
              </a:r>
              <a:endParaRPr sz="1700" b="1" dirty="0"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325" name="Google Shape;325;p29"/>
          <p:cNvGrpSpPr/>
          <p:nvPr/>
        </p:nvGrpSpPr>
        <p:grpSpPr>
          <a:xfrm>
            <a:off x="3715065" y="298671"/>
            <a:ext cx="3393800" cy="514349"/>
            <a:chOff x="3750625" y="1360226"/>
            <a:chExt cx="3393800" cy="514349"/>
          </a:xfrm>
        </p:grpSpPr>
        <p:pic>
          <p:nvPicPr>
            <p:cNvPr id="326" name="Google Shape;326;p29"/>
            <p:cNvPicPr preferRelativeResize="0"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50625" y="1360226"/>
              <a:ext cx="542400" cy="5086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29"/>
            <p:cNvSpPr txBox="1"/>
            <p:nvPr/>
          </p:nvSpPr>
          <p:spPr>
            <a:xfrm>
              <a:off x="4482525" y="1424275"/>
              <a:ext cx="2661900" cy="4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 dirty="0">
                  <a:latin typeface="Maven Pro"/>
                  <a:ea typeface="Maven Pro"/>
                  <a:cs typeface="Maven Pro"/>
                  <a:sym typeface="Maven Pro"/>
                </a:rPr>
                <a:t>Engenheiro Mecânico</a:t>
              </a:r>
              <a:endParaRPr sz="1600" dirty="0"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328" name="Google Shape;328;p29"/>
          <p:cNvGrpSpPr>
            <a:grpSpLocks noChangeAspect="1"/>
          </p:cNvGrpSpPr>
          <p:nvPr/>
        </p:nvGrpSpPr>
        <p:grpSpPr>
          <a:xfrm>
            <a:off x="4295372" y="923771"/>
            <a:ext cx="3960000" cy="513567"/>
            <a:chOff x="4882725" y="2211050"/>
            <a:chExt cx="3956400" cy="513100"/>
          </a:xfrm>
        </p:grpSpPr>
        <p:pic>
          <p:nvPicPr>
            <p:cNvPr id="329" name="Google Shape;329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82725" y="2211050"/>
              <a:ext cx="513100" cy="513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Google Shape;330;p29"/>
            <p:cNvSpPr txBox="1"/>
            <p:nvPr/>
          </p:nvSpPr>
          <p:spPr>
            <a:xfrm>
              <a:off x="5549325" y="2242450"/>
              <a:ext cx="3289800" cy="4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 dirty="0">
                  <a:latin typeface="Maven Pro"/>
                  <a:ea typeface="Maven Pro"/>
                  <a:cs typeface="Maven Pro"/>
                  <a:sym typeface="Maven Pro"/>
                </a:rPr>
                <a:t>Pós Graduado em Indústria 4.0</a:t>
              </a:r>
              <a:endParaRPr sz="1600" dirty="0"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331" name="Google Shape;331;p29"/>
          <p:cNvGrpSpPr/>
          <p:nvPr/>
        </p:nvGrpSpPr>
        <p:grpSpPr>
          <a:xfrm>
            <a:off x="4879928" y="1483572"/>
            <a:ext cx="2752450" cy="578400"/>
            <a:chOff x="4850075" y="2996575"/>
            <a:chExt cx="2752450" cy="578400"/>
          </a:xfrm>
        </p:grpSpPr>
        <p:sp>
          <p:nvSpPr>
            <p:cNvPr id="332" name="Google Shape;332;p29"/>
            <p:cNvSpPr txBox="1"/>
            <p:nvPr/>
          </p:nvSpPr>
          <p:spPr>
            <a:xfrm>
              <a:off x="5549325" y="3060625"/>
              <a:ext cx="2053200" cy="4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 dirty="0">
                  <a:latin typeface="Maven Pro"/>
                  <a:ea typeface="Maven Pro"/>
                  <a:cs typeface="Maven Pro"/>
                  <a:sym typeface="Maven Pro"/>
                </a:rPr>
                <a:t>Cientista de Dados</a:t>
              </a:r>
              <a:endParaRPr sz="1600" dirty="0"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pic>
          <p:nvPicPr>
            <p:cNvPr id="333" name="Google Shape;333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50075" y="2996575"/>
              <a:ext cx="578400" cy="578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oup 6"/>
          <p:cNvGrpSpPr/>
          <p:nvPr/>
        </p:nvGrpSpPr>
        <p:grpSpPr>
          <a:xfrm>
            <a:off x="5493414" y="2108672"/>
            <a:ext cx="2862580" cy="607060"/>
            <a:chOff x="5935980" y="2661920"/>
            <a:chExt cx="2862580" cy="60706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5980" y="2661920"/>
              <a:ext cx="607060" cy="607060"/>
            </a:xfrm>
            <a:prstGeom prst="rect">
              <a:avLst/>
            </a:prstGeom>
          </p:spPr>
        </p:pic>
        <p:sp>
          <p:nvSpPr>
            <p:cNvPr id="19" name="Google Shape;330;p29"/>
            <p:cNvSpPr txBox="1"/>
            <p:nvPr/>
          </p:nvSpPr>
          <p:spPr>
            <a:xfrm>
              <a:off x="6664959" y="2741697"/>
              <a:ext cx="2133601" cy="4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 dirty="0" smtClean="0">
                  <a:latin typeface="Maven Pro"/>
                  <a:ea typeface="Maven Pro"/>
                  <a:cs typeface="Maven Pro"/>
                  <a:sym typeface="Maven Pro"/>
                </a:rPr>
                <a:t>MBA Eng. </a:t>
              </a:r>
              <a:r>
                <a:rPr lang="x-none" sz="1600" dirty="0" smtClean="0">
                  <a:latin typeface="Maven Pro"/>
                  <a:ea typeface="Maven Pro"/>
                  <a:cs typeface="Maven Pro"/>
                  <a:sym typeface="Maven Pro"/>
                </a:rPr>
                <a:t>de </a:t>
              </a:r>
              <a:r>
                <a:rPr lang="es" sz="1600" dirty="0" smtClean="0">
                  <a:latin typeface="Maven Pro"/>
                  <a:ea typeface="Maven Pro"/>
                  <a:cs typeface="Maven Pro"/>
                  <a:sym typeface="Maven Pro"/>
                </a:rPr>
                <a:t>Dados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dirty="0" smtClean="0">
                  <a:latin typeface="Maven Pro"/>
                  <a:ea typeface="Maven Pro"/>
                  <a:cs typeface="Maven Pro"/>
                  <a:sym typeface="Maven Pro"/>
                </a:rPr>
                <a:t>(cursando)</a:t>
              </a:r>
              <a:endParaRPr dirty="0"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516595" y="3680846"/>
            <a:ext cx="8170205" cy="0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64572" y="3145991"/>
            <a:ext cx="6178468" cy="1731269"/>
            <a:chOff x="64572" y="3145991"/>
            <a:chExt cx="6178468" cy="1731269"/>
          </a:xfrm>
        </p:grpSpPr>
        <p:grpSp>
          <p:nvGrpSpPr>
            <p:cNvPr id="11" name="Group 10"/>
            <p:cNvGrpSpPr/>
            <p:nvPr/>
          </p:nvGrpSpPr>
          <p:grpSpPr>
            <a:xfrm>
              <a:off x="64572" y="3264255"/>
              <a:ext cx="1351652" cy="1470410"/>
              <a:chOff x="64572" y="3264255"/>
              <a:chExt cx="1351652" cy="1470410"/>
            </a:xfrm>
          </p:grpSpPr>
          <p:pic>
            <p:nvPicPr>
              <p:cNvPr id="334" name="Google Shape;334;p29"/>
              <p:cNvPicPr preferRelativeResize="0">
                <a:picLocks noChangeAspect="1"/>
              </p:cNvPicPr>
              <p:nvPr/>
            </p:nvPicPr>
            <p:blipFill rotWithShape="1">
              <a:blip r:embed="rId8">
                <a:alphaModFix/>
              </a:blip>
              <a:srcRect t="38299" b="36880"/>
              <a:stretch/>
            </p:blipFill>
            <p:spPr>
              <a:xfrm>
                <a:off x="145681" y="3264255"/>
                <a:ext cx="1187999" cy="2948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Oval 7"/>
              <p:cNvSpPr/>
              <p:nvPr/>
            </p:nvSpPr>
            <p:spPr>
              <a:xfrm>
                <a:off x="638200" y="3623120"/>
                <a:ext cx="10624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  <a:p>
                <a:pPr algn="ctr"/>
                <a:endParaRPr lang="en-US" dirty="0" smtClean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4572" y="3983690"/>
                <a:ext cx="1351652" cy="750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200" dirty="0" smtClean="0"/>
                  <a:t>_Eng</a:t>
                </a:r>
                <a:r>
                  <a:rPr lang="en-US" sz="1200" dirty="0" smtClean="0"/>
                  <a:t>. </a:t>
                </a:r>
                <a:r>
                  <a:rPr lang="en-US" sz="1200" dirty="0" err="1" smtClean="0"/>
                  <a:t>Processos</a:t>
                </a:r>
                <a:endParaRPr lang="en-US" sz="12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sz="1200" dirty="0" smtClean="0"/>
                  <a:t>_Eng. </a:t>
                </a:r>
                <a:r>
                  <a:rPr lang="en-US" sz="1200" dirty="0" err="1" smtClean="0"/>
                  <a:t>Produção</a:t>
                </a:r>
                <a:endParaRPr lang="en-US" sz="12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sz="1200" dirty="0" smtClean="0"/>
                  <a:t>_Eng. </a:t>
                </a:r>
                <a:r>
                  <a:rPr lang="en-US" sz="1200" dirty="0" err="1" smtClean="0"/>
                  <a:t>Pesquisas</a:t>
                </a:r>
                <a:endParaRPr lang="en-US" sz="120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92774" y="3623120"/>
                <a:ext cx="10061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dirty="0" smtClean="0"/>
                  <a:t>1995 </a:t>
                </a:r>
                <a:r>
                  <a:rPr lang="en-US" sz="1200" dirty="0" smtClean="0"/>
                  <a:t>- 2009</a:t>
                </a:r>
                <a:endParaRPr lang="en-US" sz="1200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770770" y="3161062"/>
              <a:ext cx="1598752" cy="1577175"/>
              <a:chOff x="2770770" y="3161062"/>
              <a:chExt cx="1598752" cy="1577175"/>
            </a:xfrm>
          </p:grpSpPr>
          <p:pic>
            <p:nvPicPr>
              <p:cNvPr id="335" name="Google Shape;335;p29"/>
              <p:cNvPicPr preferRelativeResize="0">
                <a:picLocks noChangeAspect="1"/>
              </p:cNvPicPr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3325950" y="3161062"/>
                <a:ext cx="396000" cy="3959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" name="Oval 26"/>
              <p:cNvSpPr/>
              <p:nvPr/>
            </p:nvSpPr>
            <p:spPr>
              <a:xfrm>
                <a:off x="3463032" y="3623120"/>
                <a:ext cx="10624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  <a:p>
                <a:pPr algn="ctr"/>
                <a:endParaRPr lang="en-US" dirty="0" smtClean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770770" y="4005216"/>
                <a:ext cx="1598752" cy="733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200" dirty="0" smtClean="0"/>
                  <a:t>_Eng. </a:t>
                </a:r>
                <a:r>
                  <a:rPr lang="en-US" sz="1200" dirty="0" err="1" smtClean="0"/>
                  <a:t>Mecânico</a:t>
                </a:r>
                <a:endParaRPr lang="en-US" sz="12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sz="1200" dirty="0" smtClean="0"/>
                  <a:t>_</a:t>
                </a:r>
                <a:r>
                  <a:rPr lang="en-US" sz="1200" dirty="0" err="1" smtClean="0"/>
                  <a:t>Coord</a:t>
                </a:r>
                <a:r>
                  <a:rPr lang="en-US" sz="1200" dirty="0" smtClean="0"/>
                  <a:t>. </a:t>
                </a:r>
                <a:r>
                  <a:rPr lang="en-US" sz="1200" dirty="0" err="1" smtClean="0"/>
                  <a:t>Qualidade</a:t>
                </a:r>
                <a:endParaRPr lang="en-US" sz="1200" dirty="0"/>
              </a:p>
              <a:p>
                <a:pPr>
                  <a:lnSpc>
                    <a:spcPct val="120000"/>
                  </a:lnSpc>
                </a:pPr>
                <a:r>
                  <a:rPr lang="en-US" sz="1100" i="1" dirty="0" smtClean="0"/>
                  <a:t>  (</a:t>
                </a:r>
                <a:r>
                  <a:rPr lang="en-US" sz="1100" i="1" dirty="0" err="1" smtClean="0"/>
                  <a:t>Análise</a:t>
                </a:r>
                <a:r>
                  <a:rPr lang="en-US" sz="1100" i="1" dirty="0" smtClean="0"/>
                  <a:t> </a:t>
                </a:r>
                <a:r>
                  <a:rPr lang="en-US" sz="1100" i="1" dirty="0" smtClean="0"/>
                  <a:t>de </a:t>
                </a:r>
                <a:r>
                  <a:rPr lang="en-US" sz="1100" i="1" dirty="0" smtClean="0"/>
                  <a:t>Dados)</a:t>
                </a:r>
                <a:endParaRPr lang="en-US" sz="1100" i="1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007506" y="3623120"/>
                <a:ext cx="10061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dirty="0" smtClean="0"/>
                  <a:t>2015 </a:t>
                </a:r>
                <a:r>
                  <a:rPr lang="en-US" sz="1200" dirty="0" smtClean="0"/>
                  <a:t>- 2020</a:t>
                </a:r>
                <a:endParaRPr lang="en-US" sz="1200" dirty="0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339237" y="3145991"/>
              <a:ext cx="1903803" cy="1367077"/>
              <a:chOff x="6147327" y="3145989"/>
              <a:chExt cx="1903803" cy="1367077"/>
            </a:xfrm>
          </p:grpSpPr>
          <p:pic>
            <p:nvPicPr>
              <p:cNvPr id="336" name="Google Shape;336;p29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6412838" y="3145989"/>
                <a:ext cx="1044700" cy="41938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" name="Oval 30"/>
              <p:cNvSpPr/>
              <p:nvPr/>
            </p:nvSpPr>
            <p:spPr>
              <a:xfrm>
                <a:off x="6900084" y="3623120"/>
                <a:ext cx="10624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147327" y="3983690"/>
                <a:ext cx="1903803" cy="529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200" dirty="0" smtClean="0"/>
                  <a:t>_</a:t>
                </a:r>
                <a:r>
                  <a:rPr lang="en-US" sz="1200" dirty="0" err="1" smtClean="0"/>
                  <a:t>Cientista</a:t>
                </a:r>
                <a:r>
                  <a:rPr lang="en-US" sz="1200" dirty="0" smtClean="0"/>
                  <a:t> de </a:t>
                </a:r>
                <a:r>
                  <a:rPr lang="en-US" sz="1200" dirty="0" smtClean="0"/>
                  <a:t>Dados</a:t>
                </a:r>
                <a:endParaRPr lang="en-US" sz="120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sz="1200" dirty="0" smtClean="0"/>
                  <a:t>_</a:t>
                </a:r>
                <a:r>
                  <a:rPr lang="en-US" sz="1200" dirty="0" err="1" smtClean="0"/>
                  <a:t>Instrutor</a:t>
                </a:r>
                <a:r>
                  <a:rPr lang="en-US" sz="1200" dirty="0" smtClean="0"/>
                  <a:t> </a:t>
                </a:r>
                <a:r>
                  <a:rPr lang="en-US" sz="1200" dirty="0" err="1" smtClean="0"/>
                  <a:t>DnA</a:t>
                </a:r>
                <a:r>
                  <a:rPr lang="en-US" sz="1200" dirty="0" smtClean="0"/>
                  <a:t> Academy</a:t>
                </a:r>
                <a:endParaRPr lang="en-US" sz="1100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6460025" y="3623120"/>
                <a:ext cx="10145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dirty="0" err="1" smtClean="0"/>
                  <a:t>Desde</a:t>
                </a:r>
                <a:r>
                  <a:rPr lang="en-US" sz="1200" dirty="0" smtClean="0"/>
                  <a:t> 2021</a:t>
                </a:r>
                <a:endParaRPr lang="en-US" sz="1200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596793" y="3155611"/>
              <a:ext cx="1006105" cy="1721649"/>
              <a:chOff x="1596793" y="3155611"/>
              <a:chExt cx="1006105" cy="1721649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2046129" y="3623120"/>
                <a:ext cx="10624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  <a:p>
                <a:pPr algn="ctr"/>
                <a:endParaRPr lang="en-US" dirty="0" smtClean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16200000">
                <a:off x="1484488" y="4222677"/>
                <a:ext cx="10013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200" dirty="0" err="1" smtClean="0"/>
                  <a:t>Empresário</a:t>
                </a:r>
                <a:endParaRPr lang="en-US" sz="1100" i="1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596793" y="3623120"/>
                <a:ext cx="10061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dirty="0" smtClean="0"/>
                  <a:t>2010 </a:t>
                </a:r>
                <a:r>
                  <a:rPr lang="en-US" sz="1200" dirty="0" smtClean="0"/>
                  <a:t>- </a:t>
                </a:r>
                <a:r>
                  <a:rPr lang="en-US" sz="1200" dirty="0" smtClean="0"/>
                  <a:t>2014</a:t>
                </a:r>
                <a:endParaRPr lang="en-US" sz="1200" dirty="0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97701" y="3155611"/>
                <a:ext cx="431999" cy="431999"/>
              </a:xfrm>
              <a:prstGeom prst="rect">
                <a:avLst/>
              </a:prstGeom>
            </p:spPr>
          </p:pic>
        </p:grpSp>
      </p:grpSp>
      <p:grpSp>
        <p:nvGrpSpPr>
          <p:cNvPr id="17" name="Group 16"/>
          <p:cNvGrpSpPr/>
          <p:nvPr/>
        </p:nvGrpSpPr>
        <p:grpSpPr>
          <a:xfrm>
            <a:off x="6392863" y="3078297"/>
            <a:ext cx="2658311" cy="1657544"/>
            <a:chOff x="6392863" y="3078297"/>
            <a:chExt cx="2658311" cy="1657544"/>
          </a:xfrm>
        </p:grpSpPr>
        <p:grpSp>
          <p:nvGrpSpPr>
            <p:cNvPr id="3" name="Group 2"/>
            <p:cNvGrpSpPr/>
            <p:nvPr/>
          </p:nvGrpSpPr>
          <p:grpSpPr>
            <a:xfrm>
              <a:off x="6469317" y="3252815"/>
              <a:ext cx="1613317" cy="1260249"/>
              <a:chOff x="4596666" y="3252817"/>
              <a:chExt cx="1613317" cy="1260249"/>
            </a:xfrm>
          </p:grpSpPr>
          <p:pic>
            <p:nvPicPr>
              <p:cNvPr id="337" name="Google Shape;337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92335" y="3252817"/>
                <a:ext cx="965200" cy="3124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" name="Oval 29"/>
              <p:cNvSpPr/>
              <p:nvPr/>
            </p:nvSpPr>
            <p:spPr>
              <a:xfrm>
                <a:off x="5326542" y="3623120"/>
                <a:ext cx="10624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  <a:p>
                <a:pPr algn="ctr"/>
                <a:endParaRPr lang="en-US" dirty="0" smtClean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596666" y="3983690"/>
                <a:ext cx="1613317" cy="529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200" dirty="0" smtClean="0"/>
                  <a:t>_</a:t>
                </a:r>
                <a:r>
                  <a:rPr lang="en-US" sz="1200" dirty="0" err="1" smtClean="0"/>
                  <a:t>Aluno</a:t>
                </a:r>
                <a:r>
                  <a:rPr lang="en-US" sz="1200" dirty="0" smtClean="0"/>
                  <a:t> e </a:t>
                </a:r>
                <a:r>
                  <a:rPr lang="en-US" sz="1200" dirty="0" err="1" smtClean="0"/>
                  <a:t>Instrutor</a:t>
                </a:r>
                <a:r>
                  <a:rPr lang="en-US" sz="1200" dirty="0" smtClean="0"/>
                  <a:t> de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200" dirty="0" err="1" smtClean="0"/>
                  <a:t>Ciência</a:t>
                </a:r>
                <a:r>
                  <a:rPr lang="en-US" sz="1200" dirty="0" smtClean="0"/>
                  <a:t> de Dados </a:t>
                </a:r>
                <a:endParaRPr lang="en-US" sz="1100" i="1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879047" y="3623120"/>
                <a:ext cx="10061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dirty="0" smtClean="0"/>
                  <a:t>2019 - 2022</a:t>
                </a:r>
                <a:endParaRPr lang="en-US" sz="1200" dirty="0"/>
              </a:p>
            </p:txBody>
          </p:sp>
        </p:grpSp>
        <p:pic>
          <p:nvPicPr>
            <p:cNvPr id="44" name="Imagem 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1292" y="3310766"/>
              <a:ext cx="868597" cy="233436"/>
            </a:xfrm>
            <a:prstGeom prst="rect">
              <a:avLst/>
            </a:prstGeom>
          </p:spPr>
        </p:pic>
        <p:sp>
          <p:nvSpPr>
            <p:cNvPr id="45" name="Oval 44"/>
            <p:cNvSpPr/>
            <p:nvPr/>
          </p:nvSpPr>
          <p:spPr>
            <a:xfrm>
              <a:off x="8462306" y="3623120"/>
              <a:ext cx="10624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000770" y="3623120"/>
              <a:ext cx="1014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 err="1" smtClean="0"/>
                <a:t>Desde</a:t>
              </a:r>
              <a:r>
                <a:rPr lang="en-US" sz="1200" dirty="0" smtClean="0"/>
                <a:t> 2023</a:t>
              </a:r>
              <a:endParaRPr lang="en-US" sz="12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392863" y="3078297"/>
              <a:ext cx="2658311" cy="165754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073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"/>
          <p:cNvSpPr txBox="1">
            <a:spLocks noGrp="1"/>
          </p:cNvSpPr>
          <p:nvPr>
            <p:ph type="title"/>
          </p:nvPr>
        </p:nvSpPr>
        <p:spPr>
          <a:xfrm>
            <a:off x="278393" y="184649"/>
            <a:ext cx="3268200" cy="483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000" b="1" dirty="0">
                <a:latin typeface="Maven Pro"/>
                <a:ea typeface="Maven Pro"/>
                <a:cs typeface="Maven Pro"/>
              </a:rPr>
              <a:t>Mário além dos dados ...</a:t>
            </a:r>
            <a:endParaRPr sz="2000" b="1" dirty="0">
              <a:latin typeface="Maven Pro"/>
              <a:ea typeface="Maven Pro"/>
              <a:cs typeface="Maven Pr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25" y="1914800"/>
            <a:ext cx="3449576" cy="2304208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5269177" y="3605960"/>
            <a:ext cx="33207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latin typeface="Maven Pro"/>
                <a:ea typeface="Maven Pro"/>
                <a:cs typeface="Maven Pro"/>
                <a:sym typeface="Maven Pro"/>
              </a:rPr>
              <a:t>Hobby: Dança de Salão</a:t>
            </a:r>
            <a:endParaRPr sz="2000" b="1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45" name="Google Shape;34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175" y="1426935"/>
            <a:ext cx="3260850" cy="21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0"/>
          <p:cNvSpPr txBox="1"/>
          <p:nvPr/>
        </p:nvSpPr>
        <p:spPr>
          <a:xfrm>
            <a:off x="0" y="1065212"/>
            <a:ext cx="4861262" cy="77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dirty="0">
                <a:latin typeface="Maven Pro"/>
                <a:ea typeface="Maven Pro"/>
                <a:cs typeface="Maven Pro"/>
                <a:sym typeface="Maven Pro"/>
              </a:rPr>
              <a:t>Casado </a:t>
            </a:r>
            <a:r>
              <a:rPr lang="es" sz="2000" b="1" dirty="0" smtClean="0">
                <a:latin typeface="Maven Pro"/>
                <a:ea typeface="Maven Pro"/>
                <a:cs typeface="Maven Pro"/>
                <a:sym typeface="Maven Pro"/>
              </a:rPr>
              <a:t>com Fernanda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dirty="0" smtClean="0">
                <a:latin typeface="Maven Pro"/>
                <a:ea typeface="Maven Pro"/>
                <a:cs typeface="Maven Pro"/>
                <a:sym typeface="Maven Pro"/>
              </a:rPr>
              <a:t>e </a:t>
            </a:r>
            <a:r>
              <a:rPr lang="es" sz="2000" b="1" dirty="0">
                <a:latin typeface="Maven Pro"/>
                <a:ea typeface="Maven Pro"/>
                <a:cs typeface="Maven Pro"/>
                <a:sym typeface="Maven Pro"/>
              </a:rPr>
              <a:t>pai </a:t>
            </a:r>
            <a:r>
              <a:rPr lang="es" sz="2000" b="1" dirty="0" smtClean="0">
                <a:latin typeface="Maven Pro"/>
                <a:ea typeface="Maven Pro"/>
                <a:cs typeface="Maven Pro"/>
                <a:sym typeface="Maven Pro"/>
              </a:rPr>
              <a:t>do</a:t>
            </a:r>
            <a:r>
              <a:rPr lang="es" sz="2000" b="1" dirty="0"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s" sz="2000" b="1" dirty="0" smtClean="0">
                <a:latin typeface="Maven Pro"/>
                <a:ea typeface="Maven Pro"/>
                <a:cs typeface="Maven Pro"/>
                <a:sym typeface="Maven Pro"/>
              </a:rPr>
              <a:t>Pedro, Miguel e Vinícius</a:t>
            </a:r>
            <a:endParaRPr sz="2000" b="1" dirty="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r_code_padl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28" y="1734556"/>
            <a:ext cx="1482043" cy="1482043"/>
          </a:xfrm>
          <a:prstGeom prst="rect">
            <a:avLst/>
          </a:prstGeom>
        </p:spPr>
      </p:pic>
      <p:sp>
        <p:nvSpPr>
          <p:cNvPr id="4" name="Google Shape;351;p31"/>
          <p:cNvSpPr txBox="1"/>
          <p:nvPr/>
        </p:nvSpPr>
        <p:spPr>
          <a:xfrm>
            <a:off x="369833" y="666239"/>
            <a:ext cx="7922700" cy="500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600" dirty="0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Conte-</a:t>
            </a:r>
            <a:r>
              <a:rPr lang="en-US" sz="1600" dirty="0" err="1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nos</a:t>
            </a:r>
            <a:r>
              <a:rPr lang="en-US" sz="1600" dirty="0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 um </a:t>
            </a:r>
            <a:r>
              <a:rPr lang="en-US" sz="1600" dirty="0" err="1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pouco</a:t>
            </a:r>
            <a:r>
              <a:rPr lang="en-US" sz="1600" dirty="0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lang="en-US" sz="1600" dirty="0" err="1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sobre</a:t>
            </a:r>
            <a:r>
              <a:rPr lang="en-US" sz="1600" dirty="0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 você</a:t>
            </a:r>
            <a:r>
              <a:rPr lang="mr-IN" sz="1600" dirty="0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…</a:t>
            </a:r>
            <a:endParaRPr sz="1600" dirty="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" name="Google Shape;828;p44"/>
          <p:cNvSpPr txBox="1"/>
          <p:nvPr/>
        </p:nvSpPr>
        <p:spPr>
          <a:xfrm>
            <a:off x="325600" y="68250"/>
            <a:ext cx="3976254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 dirty="0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MURAL DOS ALUNOS</a:t>
            </a:r>
            <a:endParaRPr sz="2200" b="1" dirty="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6" name="Google Shape;829;p44"/>
          <p:cNvCxnSpPr/>
          <p:nvPr/>
        </p:nvCxnSpPr>
        <p:spPr>
          <a:xfrm rot="10800000" flipH="1">
            <a:off x="193375" y="615175"/>
            <a:ext cx="8804400" cy="3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3" name="Picture 2" descr="Captura de Tela 2023-02-10 às 15.29.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491" y="1113356"/>
            <a:ext cx="6559541" cy="3659134"/>
          </a:xfrm>
          <a:prstGeom prst="rect">
            <a:avLst/>
          </a:prstGeom>
        </p:spPr>
      </p:pic>
      <p:sp>
        <p:nvSpPr>
          <p:cNvPr id="8" name="Google Shape;351;p31"/>
          <p:cNvSpPr txBox="1"/>
          <p:nvPr/>
        </p:nvSpPr>
        <p:spPr>
          <a:xfrm>
            <a:off x="83963" y="3263012"/>
            <a:ext cx="2141033" cy="500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dirty="0" err="1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bit.ly</a:t>
            </a:r>
            <a:r>
              <a:rPr lang="en-US" dirty="0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/mural-2tiar</a:t>
            </a:r>
            <a:r>
              <a:rPr lang="en-US" dirty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-2023</a:t>
            </a:r>
            <a:endParaRPr dirty="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" name="Striped Right Arrow 6"/>
          <p:cNvSpPr/>
          <p:nvPr/>
        </p:nvSpPr>
        <p:spPr>
          <a:xfrm rot="2727630">
            <a:off x="7829468" y="3904861"/>
            <a:ext cx="671697" cy="503853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21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1;p31"/>
          <p:cNvSpPr txBox="1"/>
          <p:nvPr/>
        </p:nvSpPr>
        <p:spPr>
          <a:xfrm>
            <a:off x="369833" y="666239"/>
            <a:ext cx="7922700" cy="500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x-none" sz="1600" dirty="0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Compartilhe links com os seus colegas de turma</a:t>
            </a:r>
            <a:endParaRPr sz="1600" dirty="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" name="Google Shape;828;p44"/>
          <p:cNvSpPr txBox="1"/>
          <p:nvPr/>
        </p:nvSpPr>
        <p:spPr>
          <a:xfrm>
            <a:off x="325600" y="68250"/>
            <a:ext cx="3976254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 dirty="0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LINKS INTERESSANTES</a:t>
            </a:r>
            <a:endParaRPr sz="2200" b="1" dirty="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6" name="Google Shape;829;p44"/>
          <p:cNvCxnSpPr/>
          <p:nvPr/>
        </p:nvCxnSpPr>
        <p:spPr>
          <a:xfrm rot="10800000" flipH="1">
            <a:off x="193375" y="615175"/>
            <a:ext cx="8804400" cy="3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8" name="Google Shape;351;p31"/>
          <p:cNvSpPr txBox="1"/>
          <p:nvPr/>
        </p:nvSpPr>
        <p:spPr>
          <a:xfrm>
            <a:off x="83963" y="3263012"/>
            <a:ext cx="2141033" cy="500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dirty="0" err="1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bit.ly</a:t>
            </a:r>
            <a:r>
              <a:rPr lang="en-US" dirty="0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/share-2tiar-2023</a:t>
            </a:r>
            <a:endParaRPr dirty="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3" name="Picture 12" descr="Captura de Tela 2023-02-10 às 16.05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127761"/>
            <a:ext cx="7000240" cy="36221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1" y="1879601"/>
            <a:ext cx="1511999" cy="151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28;p44"/>
          <p:cNvSpPr txBox="1"/>
          <p:nvPr/>
        </p:nvSpPr>
        <p:spPr>
          <a:xfrm>
            <a:off x="325600" y="68250"/>
            <a:ext cx="6465184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2200" b="1" dirty="0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A DISCIPLINA</a:t>
            </a:r>
            <a:endParaRPr sz="2200" b="1" dirty="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6" name="Google Shape;829;p44"/>
          <p:cNvCxnSpPr/>
          <p:nvPr/>
        </p:nvCxnSpPr>
        <p:spPr>
          <a:xfrm rot="10800000" flipH="1">
            <a:off x="193375" y="615175"/>
            <a:ext cx="8804400" cy="3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" name="TextBox 2"/>
          <p:cNvSpPr txBox="1"/>
          <p:nvPr/>
        </p:nvSpPr>
        <p:spPr>
          <a:xfrm>
            <a:off x="568960" y="2672080"/>
            <a:ext cx="3850640" cy="2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err="1" smtClean="0"/>
              <a:t>Tipos</a:t>
            </a:r>
            <a:r>
              <a:rPr lang="en-US" dirty="0" smtClean="0"/>
              <a:t> de ML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err="1" smtClean="0"/>
              <a:t>Regressão</a:t>
            </a:r>
            <a:r>
              <a:rPr lang="en-US" dirty="0" smtClean="0"/>
              <a:t>, </a:t>
            </a:r>
            <a:r>
              <a:rPr lang="en-US" dirty="0" err="1" smtClean="0"/>
              <a:t>Classificação</a:t>
            </a:r>
            <a:r>
              <a:rPr lang="en-US" dirty="0" smtClean="0"/>
              <a:t>, </a:t>
            </a:r>
            <a:r>
              <a:rPr lang="en-US" dirty="0" err="1" smtClean="0"/>
              <a:t>Clusterização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err="1" smtClean="0"/>
              <a:t>M</a:t>
            </a:r>
            <a:r>
              <a:rPr lang="en-US" dirty="0" err="1" smtClean="0"/>
              <a:t>étricas</a:t>
            </a:r>
            <a:r>
              <a:rPr lang="en-US" dirty="0" smtClean="0"/>
              <a:t> de </a:t>
            </a:r>
            <a:r>
              <a:rPr lang="en-US" dirty="0" err="1" smtClean="0"/>
              <a:t>Validação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err="1" smtClean="0"/>
              <a:t>Otimização</a:t>
            </a:r>
            <a:r>
              <a:rPr lang="en-US" dirty="0" smtClean="0"/>
              <a:t> de </a:t>
            </a:r>
            <a:r>
              <a:rPr lang="en-US" dirty="0" err="1" smtClean="0"/>
              <a:t>Hiperparâmetros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err="1" smtClean="0"/>
              <a:t>Modelos</a:t>
            </a:r>
            <a:r>
              <a:rPr lang="en-US" dirty="0" smtClean="0"/>
              <a:t> </a:t>
            </a:r>
            <a:r>
              <a:rPr lang="en-US" dirty="0" err="1" smtClean="0"/>
              <a:t>pré-treinados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err="1" smtClean="0"/>
              <a:t>AutoML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mr-IN" dirty="0" smtClean="0"/>
              <a:t>…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90880" y="1148080"/>
            <a:ext cx="3159760" cy="1239520"/>
          </a:xfrm>
          <a:prstGeom prst="roundRect">
            <a:avLst/>
          </a:prstGeom>
          <a:solidFill>
            <a:srgbClr val="A113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AUTOMATED</a:t>
            </a:r>
          </a:p>
          <a:p>
            <a:pPr algn="ctr"/>
            <a:r>
              <a:rPr lang="en-US" sz="2000" dirty="0" smtClean="0"/>
              <a:t>MACHINE</a:t>
            </a:r>
            <a:endParaRPr lang="en-US" sz="2000" dirty="0"/>
          </a:p>
          <a:p>
            <a:pPr algn="ctr"/>
            <a:r>
              <a:rPr lang="en-US" sz="2000" dirty="0"/>
              <a:t>LEARNING</a:t>
            </a:r>
            <a:endParaRPr lang="en-US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5029200" y="1148080"/>
            <a:ext cx="3159760" cy="1239520"/>
          </a:xfrm>
          <a:prstGeom prst="roundRect">
            <a:avLst/>
          </a:prstGeom>
          <a:solidFill>
            <a:srgbClr val="A113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“MOBILE”</a:t>
            </a:r>
            <a:r>
              <a:rPr lang="en-US" sz="2000" dirty="0" smtClean="0"/>
              <a:t> </a:t>
            </a:r>
          </a:p>
          <a:p>
            <a:pPr algn="ctr"/>
            <a:r>
              <a:rPr lang="en-US" sz="2000" dirty="0" smtClean="0"/>
              <a:t>DEPLOY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927600" y="2672080"/>
            <a:ext cx="3850640" cy="267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x-none" dirty="0" smtClean="0"/>
              <a:t>MLOps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x-none" dirty="0" smtClean="0"/>
              <a:t>Frameworks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x-none" dirty="0"/>
              <a:t>API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x-none" dirty="0" smtClean="0"/>
              <a:t>Webapp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x-none" dirty="0" smtClean="0"/>
              <a:t>Git / Github / Docker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x-none" dirty="0" smtClean="0"/>
              <a:t>Deployment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x-none" dirty="0" smtClean="0"/>
              <a:t>Cloud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mr-IN" dirty="0" smtClean="0"/>
              <a:t>…</a:t>
            </a:r>
            <a:endParaRPr lang="x-none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255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829;p44"/>
          <p:cNvCxnSpPr/>
          <p:nvPr/>
        </p:nvCxnSpPr>
        <p:spPr>
          <a:xfrm rot="10800000" flipH="1">
            <a:off x="193375" y="615175"/>
            <a:ext cx="8804400" cy="3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943" y="747587"/>
            <a:ext cx="4275323" cy="3942320"/>
          </a:xfrm>
          <a:prstGeom prst="rect">
            <a:avLst/>
          </a:prstGeom>
        </p:spPr>
      </p:pic>
      <p:sp>
        <p:nvSpPr>
          <p:cNvPr id="5" name="Google Shape;828;p44"/>
          <p:cNvSpPr txBox="1"/>
          <p:nvPr/>
        </p:nvSpPr>
        <p:spPr>
          <a:xfrm>
            <a:off x="100263" y="78491"/>
            <a:ext cx="8933629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s" sz="2200" b="1" dirty="0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CRISP-DM | </a:t>
            </a:r>
            <a:r>
              <a:rPr lang="es" sz="1600" b="1" dirty="0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CROSS INDUSTRY STANDARD PROCESS FOR DATA MINING  </a:t>
            </a:r>
            <a:endParaRPr lang="es" sz="2200" b="1" dirty="0" smtClean="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>
              <a:lnSpc>
                <a:spcPct val="115000"/>
              </a:lnSpc>
            </a:pPr>
            <a:endParaRPr sz="2200" b="1" dirty="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2550867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28;p44"/>
          <p:cNvSpPr txBox="1"/>
          <p:nvPr/>
        </p:nvSpPr>
        <p:spPr>
          <a:xfrm>
            <a:off x="325600" y="68250"/>
            <a:ext cx="6465184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 dirty="0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CICLO DE VIDA DE UM PROJETO DE DADOS</a:t>
            </a:r>
            <a:endParaRPr sz="2200" b="1" dirty="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6" name="Google Shape;829;p44"/>
          <p:cNvCxnSpPr/>
          <p:nvPr/>
        </p:nvCxnSpPr>
        <p:spPr>
          <a:xfrm rot="10800000" flipH="1">
            <a:off x="193375" y="615175"/>
            <a:ext cx="8804400" cy="3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3" name="Picture 2" descr="Lifecycle_Data_Proje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05" y="910590"/>
            <a:ext cx="8225674" cy="359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17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28;p44"/>
          <p:cNvSpPr txBox="1"/>
          <p:nvPr/>
        </p:nvSpPr>
        <p:spPr>
          <a:xfrm>
            <a:off x="325600" y="68250"/>
            <a:ext cx="3976254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 dirty="0" smtClean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MLOPS</a:t>
            </a:r>
            <a:endParaRPr sz="2200" b="1" dirty="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6" name="Google Shape;829;p44"/>
          <p:cNvCxnSpPr/>
          <p:nvPr/>
        </p:nvCxnSpPr>
        <p:spPr>
          <a:xfrm rot="10800000" flipH="1">
            <a:off x="193375" y="615175"/>
            <a:ext cx="8804400" cy="3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239" y="1100114"/>
            <a:ext cx="6709281" cy="27911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1791" y="4063029"/>
            <a:ext cx="8222814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MLOps</a:t>
            </a:r>
            <a:r>
              <a:rPr lang="en-US" dirty="0" smtClean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cultura</a:t>
            </a:r>
            <a:r>
              <a:rPr lang="en-US" dirty="0"/>
              <a:t> 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prática</a:t>
            </a:r>
            <a:r>
              <a:rPr lang="en-US" dirty="0"/>
              <a:t> de </a:t>
            </a:r>
            <a:r>
              <a:rPr lang="en-US" dirty="0" err="1"/>
              <a:t>engenharia</a:t>
            </a:r>
            <a:r>
              <a:rPr lang="en-US" dirty="0"/>
              <a:t> de ML que visa </a:t>
            </a:r>
            <a:r>
              <a:rPr lang="en-US" dirty="0" err="1"/>
              <a:t>unificar</a:t>
            </a:r>
            <a:r>
              <a:rPr lang="en-US" dirty="0"/>
              <a:t> o </a:t>
            </a:r>
            <a:r>
              <a:rPr lang="en-US" dirty="0" err="1"/>
              <a:t>desenvolvimento</a:t>
            </a:r>
            <a:r>
              <a:rPr lang="en-US" dirty="0"/>
              <a:t> de </a:t>
            </a:r>
            <a:r>
              <a:rPr lang="en-US" dirty="0" err="1"/>
              <a:t>sistemas</a:t>
            </a:r>
            <a:r>
              <a:rPr lang="en-US" dirty="0"/>
              <a:t> de ML (</a:t>
            </a:r>
            <a:r>
              <a:rPr lang="en-US" dirty="0" err="1"/>
              <a:t>Dev</a:t>
            </a:r>
            <a:r>
              <a:rPr lang="en-US" dirty="0"/>
              <a:t>) e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sistemas</a:t>
            </a:r>
            <a:r>
              <a:rPr lang="en-US" dirty="0"/>
              <a:t> de ML (Ops). </a:t>
            </a:r>
            <a:endParaRPr lang="en-US" dirty="0" smtClean="0"/>
          </a:p>
          <a:p>
            <a:endParaRPr lang="en-US" sz="700" i="1" dirty="0" smtClean="0"/>
          </a:p>
          <a:p>
            <a:r>
              <a:rPr lang="en-US" sz="1100" i="1" dirty="0" err="1" smtClean="0"/>
              <a:t>Fonte</a:t>
            </a:r>
            <a:r>
              <a:rPr lang="en-US" sz="1100" i="1" dirty="0"/>
              <a:t>: https://</a:t>
            </a:r>
            <a:r>
              <a:rPr lang="en-US" sz="1100" i="1" dirty="0" err="1"/>
              <a:t>cloud.google.com</a:t>
            </a:r>
            <a:r>
              <a:rPr lang="en-US" sz="1100" i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57151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68740B4C0987B4D86879E800A26E446" ma:contentTypeVersion="12" ma:contentTypeDescription="Crie um novo documento." ma:contentTypeScope="" ma:versionID="76414655211a97be91fc021a92ada680">
  <xsd:schema xmlns:xsd="http://www.w3.org/2001/XMLSchema" xmlns:xs="http://www.w3.org/2001/XMLSchema" xmlns:p="http://schemas.microsoft.com/office/2006/metadata/properties" xmlns:ns2="2220af93-035a-443f-80b0-3b9b401ad9a6" xmlns:ns3="d48fd270-4a57-47e1-b674-c7d4969804ad" targetNamespace="http://schemas.microsoft.com/office/2006/metadata/properties" ma:root="true" ma:fieldsID="009e91cf04f4d2388fbbf168ceda39e3" ns2:_="" ns3:_="">
    <xsd:import namespace="2220af93-035a-443f-80b0-3b9b401ad9a6"/>
    <xsd:import namespace="d48fd270-4a57-47e1-b674-c7d4969804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20af93-035a-443f-80b0-3b9b401ad9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8fd270-4a57-47e1-b674-c7d4969804a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05c7d43-eac3-4298-9b7d-163431eb0754}" ma:internalName="TaxCatchAll" ma:showField="CatchAllData" ma:web="d48fd270-4a57-47e1-b674-c7d4969804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48fd270-4a57-47e1-b674-c7d4969804ad" xsi:nil="true"/>
    <lcf76f155ced4ddcb4097134ff3c332f xmlns="2220af93-035a-443f-80b0-3b9b401ad9a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C7622EB-18BA-4748-81B9-185528F8887C}"/>
</file>

<file path=customXml/itemProps2.xml><?xml version="1.0" encoding="utf-8"?>
<ds:datastoreItem xmlns:ds="http://schemas.openxmlformats.org/officeDocument/2006/customXml" ds:itemID="{D0D8FE27-19FA-4F90-B432-DEA77510C82D}"/>
</file>

<file path=customXml/itemProps3.xml><?xml version="1.0" encoding="utf-8"?>
<ds:datastoreItem xmlns:ds="http://schemas.openxmlformats.org/officeDocument/2006/customXml" ds:itemID="{98A93DC1-ADD0-4FCC-B7E3-4C2E3A70402F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836</TotalTime>
  <Words>383</Words>
  <Application>Microsoft Macintosh PowerPoint</Application>
  <PresentationFormat>On-screen Show (16:9)</PresentationFormat>
  <Paragraphs>91</Paragraphs>
  <Slides>16</Slides>
  <Notes>16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Simple Light</vt:lpstr>
      <vt:lpstr>PowerPoint Presentation</vt:lpstr>
      <vt:lpstr>PowerPoint Presentation</vt:lpstr>
      <vt:lpstr>Mário além dos dados 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OBRIGADO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+ WEBAPP </dc:title>
  <cp:lastModifiedBy>Mario Deus</cp:lastModifiedBy>
  <cp:revision>41</cp:revision>
  <dcterms:modified xsi:type="dcterms:W3CDTF">2023-02-10T20:37:25Z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0x010100968740B4C0987B4D86879E800A26E446</vt:lpwstr>
  </property>
</Properties>
</file>